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66" r:id="rId1"/>
  </p:sldMasterIdLst>
  <p:notesMasterIdLst>
    <p:notesMasterId r:id="rId24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78" r:id="rId9"/>
    <p:sldId id="274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6" r:id="rId21"/>
    <p:sldId id="275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691" y="5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5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6763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5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EA98-5831-4853-B862-C702E6EB345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67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EA98-5831-4853-B862-C702E6EB345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47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013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19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67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16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90301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77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90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41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3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760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41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278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15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489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17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08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752A9-3646-409A-8FA0-D80D60A5921A}" type="datetimeFigureOut">
              <a:rPr lang="en-US" smtClean="0"/>
              <a:pPr/>
              <a:t>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2AC92AC-28A7-4808-8DBA-6F8BD89374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0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  <p:sldLayoutId id="2147484278" r:id="rId12"/>
    <p:sldLayoutId id="2147484279" r:id="rId13"/>
    <p:sldLayoutId id="2147484280" r:id="rId14"/>
    <p:sldLayoutId id="2147484281" r:id="rId15"/>
    <p:sldLayoutId id="214748428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ctrTitle"/>
          </p:nvPr>
        </p:nvSpPr>
        <p:spPr>
          <a:xfrm>
            <a:off x="2238348" y="500042"/>
            <a:ext cx="7772400" cy="1643074"/>
          </a:xfrm>
        </p:spPr>
        <p:txBody>
          <a:bodyPr>
            <a:normAutofit/>
          </a:bodyPr>
          <a:lstStyle/>
          <a:p>
            <a:pPr algn="ctr"/>
            <a:r>
              <a:rPr lang="en-IN" sz="6600" u="sng" dirty="0" err="1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Food</a:t>
            </a:r>
            <a:r>
              <a:rPr lang="en-IN" sz="6600" u="sng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Runner</a:t>
            </a:r>
            <a:r>
              <a:rPr lang="en-IN" sz="32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3100" u="sng" dirty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00" name="TextBox 3"/>
          <p:cNvSpPr txBox="1"/>
          <p:nvPr/>
        </p:nvSpPr>
        <p:spPr>
          <a:xfrm>
            <a:off x="2063552" y="5013176"/>
            <a:ext cx="60722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By –  Arpit Goel</a:t>
            </a:r>
          </a:p>
          <a:p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E. No. - 41814802718</a:t>
            </a:r>
          </a:p>
        </p:txBody>
      </p:sp>
      <p:pic>
        <p:nvPicPr>
          <p:cNvPr id="2097153" name="Picture 4" descr="food_runner_logo-we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40" y="2071678"/>
            <a:ext cx="2714644" cy="27146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C854969-F0A1-4EE4-B2C4-A1B7B70EDB68}"/>
              </a:ext>
            </a:extLst>
          </p:cNvPr>
          <p:cNvSpPr txBox="1"/>
          <p:nvPr/>
        </p:nvSpPr>
        <p:spPr>
          <a:xfrm>
            <a:off x="1775520" y="807095"/>
            <a:ext cx="180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Login Page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6C8B59-5B5F-430E-AB84-A742F06DFF3A}"/>
              </a:ext>
            </a:extLst>
          </p:cNvPr>
          <p:cNvSpPr txBox="1"/>
          <p:nvPr/>
        </p:nvSpPr>
        <p:spPr>
          <a:xfrm>
            <a:off x="5591944" y="807095"/>
            <a:ext cx="27363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Registration Page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EBB697-D0C7-468F-BE26-8D0B6AAD0D23}"/>
              </a:ext>
            </a:extLst>
          </p:cNvPr>
          <p:cNvPicPr/>
          <p:nvPr/>
        </p:nvPicPr>
        <p:blipFill>
          <a:blip r:embed="rId2"/>
          <a:srcRect b="16395"/>
          <a:stretch>
            <a:fillRect/>
          </a:stretch>
        </p:blipFill>
        <p:spPr>
          <a:xfrm>
            <a:off x="1487488" y="1556792"/>
            <a:ext cx="2592288" cy="4810079"/>
          </a:xfrm>
          <a:prstGeom prst="rect">
            <a:avLst/>
          </a:prstGeom>
          <a:noFill/>
          <a:ln>
            <a:noFill/>
            <a:prstDash/>
          </a:ln>
          <a:effectLst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6AB203-0437-4684-A446-6D68EE8B95BF}"/>
              </a:ext>
            </a:extLst>
          </p:cNvPr>
          <p:cNvPicPr/>
          <p:nvPr/>
        </p:nvPicPr>
        <p:blipFill>
          <a:blip r:embed="rId3"/>
          <a:srcRect b="17796"/>
          <a:stretch>
            <a:fillRect/>
          </a:stretch>
        </p:blipFill>
        <p:spPr>
          <a:xfrm>
            <a:off x="5735961" y="1700808"/>
            <a:ext cx="2592288" cy="4680519"/>
          </a:xfrm>
          <a:prstGeom prst="rect">
            <a:avLst/>
          </a:prstGeom>
          <a:noFill/>
          <a:ln>
            <a:noFill/>
            <a:prstDash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/>
            </p:seq>
            <p:seq concurrent="1" nextAc="seek">
              <p:cTn id="3" restart="whenNotActive" fill="hold" evtFilter="cancelBubble" nodeType="interactiveSeq"/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D1E1336-78B4-4BCD-92DF-8C056B31C629}"/>
              </a:ext>
            </a:extLst>
          </p:cNvPr>
          <p:cNvSpPr txBox="1"/>
          <p:nvPr/>
        </p:nvSpPr>
        <p:spPr>
          <a:xfrm>
            <a:off x="551384" y="620688"/>
            <a:ext cx="83529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Forgot Password Page :</a:t>
            </a:r>
          </a:p>
          <a:p>
            <a:endParaRPr lang="en-US" dirty="0"/>
          </a:p>
          <a:p>
            <a:r>
              <a:rPr lang="en-US" dirty="0"/>
              <a:t>The page is used to reset the user password. This will be a two-step process.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6D2C79-908F-4EF7-8BD7-683CB1125F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3512" y="1844824"/>
            <a:ext cx="2520280" cy="4608512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8B81A2-F3E2-440D-8F3A-7DDF7972F9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03912" y="1844824"/>
            <a:ext cx="2520280" cy="4608512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6BD2DB7-72E1-4777-9705-6832665BB09E}"/>
              </a:ext>
            </a:extLst>
          </p:cNvPr>
          <p:cNvSpPr txBox="1"/>
          <p:nvPr/>
        </p:nvSpPr>
        <p:spPr>
          <a:xfrm>
            <a:off x="2387588" y="6309320"/>
            <a:ext cx="1152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Step 1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CDEDD6-6FFA-4F3B-B9B1-835480731A1B}"/>
              </a:ext>
            </a:extLst>
          </p:cNvPr>
          <p:cNvSpPr txBox="1"/>
          <p:nvPr/>
        </p:nvSpPr>
        <p:spPr>
          <a:xfrm>
            <a:off x="6023992" y="6309320"/>
            <a:ext cx="1152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Step 2 </a:t>
            </a:r>
          </a:p>
        </p:txBody>
      </p:sp>
    </p:spTree>
    <p:extLst>
      <p:ext uri="{BB962C8B-B14F-4D97-AF65-F5344CB8AC3E}">
        <p14:creationId xmlns:p14="http://schemas.microsoft.com/office/powerpoint/2010/main" val="1261663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2C794B-FBF4-4E4A-AA5D-E88F9CA222DA}"/>
              </a:ext>
            </a:extLst>
          </p:cNvPr>
          <p:cNvSpPr txBox="1"/>
          <p:nvPr/>
        </p:nvSpPr>
        <p:spPr>
          <a:xfrm>
            <a:off x="825724" y="548680"/>
            <a:ext cx="6101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Home Screen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E5824-5FDC-4114-AE09-492E7B93DB7B}"/>
              </a:ext>
            </a:extLst>
          </p:cNvPr>
          <p:cNvPicPr/>
          <p:nvPr/>
        </p:nvPicPr>
        <p:blipFill>
          <a:blip r:embed="rId2"/>
          <a:srcRect b="5894"/>
          <a:stretch>
            <a:fillRect/>
          </a:stretch>
        </p:blipFill>
        <p:spPr>
          <a:xfrm>
            <a:off x="7680176" y="1340768"/>
            <a:ext cx="2808312" cy="5193868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B11258-BF30-459E-B6A7-9E48A739603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05980" y="1340768"/>
            <a:ext cx="2808312" cy="5193868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4DB416-EF20-4BD2-99DA-F29A947E8407}"/>
              </a:ext>
            </a:extLst>
          </p:cNvPr>
          <p:cNvSpPr txBox="1"/>
          <p:nvPr/>
        </p:nvSpPr>
        <p:spPr>
          <a:xfrm>
            <a:off x="564325" y="2204864"/>
            <a:ext cx="315871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/>
              <a:t>Start Your Order</a:t>
            </a:r>
          </a:p>
          <a:p>
            <a:endParaRPr lang="en-IN" sz="2000" dirty="0"/>
          </a:p>
          <a:p>
            <a:r>
              <a:rPr lang="en-IN" sz="2000" dirty="0"/>
              <a:t>Navigation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My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/>
              <a:t>Favorite</a:t>
            </a:r>
            <a:r>
              <a:rPr lang="en-IN" sz="2000" dirty="0"/>
              <a:t> Restaurants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Order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FAQs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Logout</a:t>
            </a:r>
          </a:p>
        </p:txBody>
      </p:sp>
    </p:spTree>
    <p:extLst>
      <p:ext uri="{BB962C8B-B14F-4D97-AF65-F5344CB8AC3E}">
        <p14:creationId xmlns:p14="http://schemas.microsoft.com/office/powerpoint/2010/main" val="397031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3E11D5-06C6-4067-9143-DF0F66A142A5}"/>
              </a:ext>
            </a:extLst>
          </p:cNvPr>
          <p:cNvSpPr txBox="1"/>
          <p:nvPr/>
        </p:nvSpPr>
        <p:spPr>
          <a:xfrm>
            <a:off x="479376" y="692696"/>
            <a:ext cx="6101080" cy="481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Restaurant Details Page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2550AA-0A77-4B72-BD36-2BFAE95337BD}"/>
              </a:ext>
            </a:extLst>
          </p:cNvPr>
          <p:cNvPicPr/>
          <p:nvPr/>
        </p:nvPicPr>
        <p:blipFill>
          <a:blip r:embed="rId2"/>
          <a:srcRect b="7051"/>
          <a:stretch>
            <a:fillRect/>
          </a:stretch>
        </p:blipFill>
        <p:spPr>
          <a:xfrm>
            <a:off x="1487488" y="1988840"/>
            <a:ext cx="2520280" cy="4464496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D387B5-9499-4617-B28E-54FD019D9AC7}"/>
              </a:ext>
            </a:extLst>
          </p:cNvPr>
          <p:cNvPicPr/>
          <p:nvPr/>
        </p:nvPicPr>
        <p:blipFill>
          <a:blip r:embed="rId3"/>
          <a:srcRect b="5732"/>
          <a:stretch>
            <a:fillRect/>
          </a:stretch>
        </p:blipFill>
        <p:spPr>
          <a:xfrm>
            <a:off x="5231904" y="1988840"/>
            <a:ext cx="2520280" cy="4464496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E8B80B-D6AB-4715-9EC9-3741A718758C}"/>
              </a:ext>
            </a:extLst>
          </p:cNvPr>
          <p:cNvSpPr txBox="1"/>
          <p:nvPr/>
        </p:nvSpPr>
        <p:spPr>
          <a:xfrm>
            <a:off x="479376" y="1212207"/>
            <a:ext cx="7549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The restaurant details are used to display the menu of the restaurant.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4648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B5475A-50B7-463A-871A-D9F61BD2191D}"/>
              </a:ext>
            </a:extLst>
          </p:cNvPr>
          <p:cNvSpPr txBox="1"/>
          <p:nvPr/>
        </p:nvSpPr>
        <p:spPr>
          <a:xfrm>
            <a:off x="695400" y="476672"/>
            <a:ext cx="7488832" cy="1186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Cart Page :</a:t>
            </a:r>
          </a:p>
          <a:p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The cart page contains all the items added to the cart along with their individual prices.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851AA4-674F-4184-BF26-CE81DF53A3C4}"/>
              </a:ext>
            </a:extLst>
          </p:cNvPr>
          <p:cNvPicPr/>
          <p:nvPr/>
        </p:nvPicPr>
        <p:blipFill>
          <a:blip r:embed="rId2"/>
          <a:srcRect b="6126"/>
          <a:stretch>
            <a:fillRect/>
          </a:stretch>
        </p:blipFill>
        <p:spPr>
          <a:xfrm>
            <a:off x="1271464" y="1988840"/>
            <a:ext cx="2520280" cy="4608512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C97F6B-C6FC-497C-A235-C09A9C6EB896}"/>
              </a:ext>
            </a:extLst>
          </p:cNvPr>
          <p:cNvPicPr/>
          <p:nvPr/>
        </p:nvPicPr>
        <p:blipFill>
          <a:blip r:embed="rId3"/>
          <a:srcRect b="5980"/>
          <a:stretch>
            <a:fillRect/>
          </a:stretch>
        </p:blipFill>
        <p:spPr>
          <a:xfrm>
            <a:off x="4799856" y="1988840"/>
            <a:ext cx="2664296" cy="4608512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948279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C4CBCD-53B5-4DC6-8211-29CFDF2AA8E6}"/>
              </a:ext>
            </a:extLst>
          </p:cNvPr>
          <p:cNvSpPr txBox="1"/>
          <p:nvPr/>
        </p:nvSpPr>
        <p:spPr>
          <a:xfrm>
            <a:off x="561232" y="404664"/>
            <a:ext cx="6101080" cy="481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My Profile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4F285C-8EA5-4437-925D-B6BAC2AD236D}"/>
              </a:ext>
            </a:extLst>
          </p:cNvPr>
          <p:cNvSpPr txBox="1"/>
          <p:nvPr/>
        </p:nvSpPr>
        <p:spPr>
          <a:xfrm>
            <a:off x="561232" y="980728"/>
            <a:ext cx="7148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5"/>
              </a:spcBef>
            </a:pPr>
            <a:r>
              <a:rPr lang="en-US" kern="0" dirty="0">
                <a:solidFill>
                  <a:srgbClr val="474747"/>
                </a:solidFill>
                <a:latin typeface="Poppins"/>
                <a:cs typeface="Times New Roman" panose="02020603050405020304" pitchFamily="18" charset="0"/>
              </a:rPr>
              <a:t>This page opens up from the navigation drawer. Your details i.e. Name, Phone number, and Address is shown here. </a:t>
            </a:r>
            <a:endParaRPr lang="en-IN" kern="0" dirty="0">
              <a:solidFill>
                <a:srgbClr val="474747"/>
              </a:solidFill>
              <a:latin typeface="Poppins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8985E5-28C7-41B3-958B-4F9ACC14BAA9}"/>
              </a:ext>
            </a:extLst>
          </p:cNvPr>
          <p:cNvPicPr/>
          <p:nvPr/>
        </p:nvPicPr>
        <p:blipFill>
          <a:blip r:embed="rId2"/>
          <a:srcRect b="19877"/>
          <a:stretch>
            <a:fillRect/>
          </a:stretch>
        </p:blipFill>
        <p:spPr>
          <a:xfrm>
            <a:off x="3575720" y="1916832"/>
            <a:ext cx="2698298" cy="4680520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336333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71A537-4832-4AE1-BDB5-8D8FCBE3D9B7}"/>
              </a:ext>
            </a:extLst>
          </p:cNvPr>
          <p:cNvSpPr txBox="1"/>
          <p:nvPr/>
        </p:nvSpPr>
        <p:spPr>
          <a:xfrm>
            <a:off x="551384" y="404664"/>
            <a:ext cx="7128792" cy="1364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 err="1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Favorites</a:t>
            </a: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 :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This page contains the list of the restaurants which were marked as a favourite by you. These are fetched from the local database. 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09579-C1EF-4D66-8369-C03FD2B28B7E}"/>
              </a:ext>
            </a:extLst>
          </p:cNvPr>
          <p:cNvPicPr/>
          <p:nvPr/>
        </p:nvPicPr>
        <p:blipFill>
          <a:blip r:embed="rId2"/>
          <a:srcRect b="15205"/>
          <a:stretch>
            <a:fillRect/>
          </a:stretch>
        </p:blipFill>
        <p:spPr>
          <a:xfrm>
            <a:off x="3359696" y="1988840"/>
            <a:ext cx="2520280" cy="4608512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3638235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912A3-6EDA-47C8-9EA3-75AC27C80EA9}"/>
              </a:ext>
            </a:extLst>
          </p:cNvPr>
          <p:cNvSpPr txBox="1"/>
          <p:nvPr/>
        </p:nvSpPr>
        <p:spPr>
          <a:xfrm>
            <a:off x="695400" y="404664"/>
            <a:ext cx="6984776" cy="303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Order History :</a:t>
            </a:r>
          </a:p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This page contains the list of the food items you have previously ordered, arranged in reverse chronological order. The details to be provided on this page are: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1. Restaurant name 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pPr fontAlgn="auto">
              <a:spcAft>
                <a:spcPts val="900"/>
              </a:spcAft>
            </a:pPr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2. Food items list 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  <a:p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3. Cost of each item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99973-E0E0-4FE3-84EA-17597B331DAD}"/>
              </a:ext>
            </a:extLst>
          </p:cNvPr>
          <p:cNvPicPr/>
          <p:nvPr/>
        </p:nvPicPr>
        <p:blipFill>
          <a:blip r:embed="rId2"/>
          <a:srcRect b="7440"/>
          <a:stretch>
            <a:fillRect/>
          </a:stretch>
        </p:blipFill>
        <p:spPr>
          <a:xfrm>
            <a:off x="4799856" y="1923540"/>
            <a:ext cx="2808312" cy="4934460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4208612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548EDC-D948-46FA-8C06-A72B797E3711}"/>
              </a:ext>
            </a:extLst>
          </p:cNvPr>
          <p:cNvSpPr txBox="1"/>
          <p:nvPr/>
        </p:nvSpPr>
        <p:spPr>
          <a:xfrm>
            <a:off x="911424" y="692696"/>
            <a:ext cx="6696744" cy="168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Logout :</a:t>
            </a:r>
          </a:p>
          <a:p>
            <a:pPr fontAlgn="auto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</a:pPr>
            <a:r>
              <a:rPr lang="en-IN" sz="1800" kern="0" dirty="0">
                <a:solidFill>
                  <a:srgbClr val="474747"/>
                </a:solidFill>
                <a:effectLst/>
                <a:latin typeface="Poppins"/>
                <a:ea typeface="Times New Roman" panose="02020603050405020304" pitchFamily="18" charset="0"/>
                <a:cs typeface="Times New Roman" panose="02020603050405020304" pitchFamily="18" charset="0"/>
              </a:rPr>
              <a:t>This option is provided in the navigation drawer to log out of the application. This is a simple log out which redirects the user to the login page while clearing all the preferences stored.</a:t>
            </a:r>
            <a:endParaRPr lang="en-IN" sz="1600" kern="150" dirty="0">
              <a:effectLst/>
              <a:latin typeface="Liberation Serif"/>
              <a:ea typeface="NSimSun" panose="0201060903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0C48ED-B7B9-451B-99B2-65064D9595D7}"/>
              </a:ext>
            </a:extLst>
          </p:cNvPr>
          <p:cNvPicPr/>
          <p:nvPr/>
        </p:nvPicPr>
        <p:blipFill>
          <a:blip r:embed="rId2"/>
          <a:srcRect l="3261" t="37331" r="3820" b="39493"/>
          <a:stretch>
            <a:fillRect/>
          </a:stretch>
        </p:blipFill>
        <p:spPr>
          <a:xfrm>
            <a:off x="3071664" y="3068960"/>
            <a:ext cx="3816424" cy="2016224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62154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D1E013-FAFC-45A4-BDFB-44327CDCE4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91" t="1" r="39369" b="567"/>
          <a:stretch/>
        </p:blipFill>
        <p:spPr>
          <a:xfrm>
            <a:off x="0" y="38911"/>
            <a:ext cx="5832648" cy="681908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AF2E0EC-3BF0-4C01-8146-BE7C66D8941D}"/>
              </a:ext>
            </a:extLst>
          </p:cNvPr>
          <p:cNvSpPr/>
          <p:nvPr/>
        </p:nvSpPr>
        <p:spPr>
          <a:xfrm>
            <a:off x="1415480" y="692696"/>
            <a:ext cx="6768752" cy="6480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Process of delivery of Food :</a:t>
            </a:r>
          </a:p>
        </p:txBody>
      </p:sp>
    </p:spTree>
    <p:extLst>
      <p:ext uri="{BB962C8B-B14F-4D97-AF65-F5344CB8AC3E}">
        <p14:creationId xmlns:p14="http://schemas.microsoft.com/office/powerpoint/2010/main" val="2829527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68D72C8-491F-4E6B-9EF6-5AC7624419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094" t="2" r="12791" b="650"/>
          <a:stretch/>
        </p:blipFill>
        <p:spPr>
          <a:xfrm>
            <a:off x="5375920" y="0"/>
            <a:ext cx="5256584" cy="6858000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B6A8849-66BC-4663-B6F1-5DE98819D7D6}"/>
              </a:ext>
            </a:extLst>
          </p:cNvPr>
          <p:cNvSpPr/>
          <p:nvPr/>
        </p:nvSpPr>
        <p:spPr>
          <a:xfrm>
            <a:off x="2207568" y="2780928"/>
            <a:ext cx="5256584" cy="1320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86B91-5137-4655-83C4-DD7BE0FEE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408" y="1052736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2E1A7-A38F-4DA9-8449-2F6B1C933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An Online Food Ordering Android App </a:t>
            </a:r>
            <a:r>
              <a:rPr lang="en-IN" sz="2000" dirty="0"/>
              <a:t>that evokes the brand and introduce the menus in the most interactive manner.</a:t>
            </a:r>
          </a:p>
          <a:p>
            <a:endParaRPr lang="en-IN" sz="2000" dirty="0"/>
          </a:p>
          <a:p>
            <a:r>
              <a:rPr lang="en-IN" sz="2000" dirty="0"/>
              <a:t> Digital Menu will Of robust features that not only help restaurant to update the menu anytime durable improve the all mobile experience for the Customer.</a:t>
            </a:r>
          </a:p>
          <a:p>
            <a:endParaRPr lang="en-IN" sz="2000" dirty="0"/>
          </a:p>
          <a:p>
            <a:r>
              <a:rPr lang="en-IN" sz="2000" dirty="0"/>
              <a:t>The Application will support Android platform giving customers.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0952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702B10-DB09-4BE2-AC67-1BF17FBF65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75" t="10636" r="17949" b="4273"/>
          <a:stretch/>
        </p:blipFill>
        <p:spPr>
          <a:xfrm>
            <a:off x="551384" y="764703"/>
            <a:ext cx="7776864" cy="544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60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FF1600-D9F8-43C6-B9B4-BFA26ACD29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1" r="32796" b="3800"/>
          <a:stretch/>
        </p:blipFill>
        <p:spPr>
          <a:xfrm>
            <a:off x="2423592" y="0"/>
            <a:ext cx="6408712" cy="6597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AB2FD25-52D6-4724-85C2-060D2C888910}"/>
              </a:ext>
            </a:extLst>
          </p:cNvPr>
          <p:cNvSpPr/>
          <p:nvPr/>
        </p:nvSpPr>
        <p:spPr>
          <a:xfrm>
            <a:off x="5447928" y="548680"/>
            <a:ext cx="2376264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38359F-B6EF-4004-B59F-81EC961DA93A}"/>
              </a:ext>
            </a:extLst>
          </p:cNvPr>
          <p:cNvSpPr txBox="1"/>
          <p:nvPr/>
        </p:nvSpPr>
        <p:spPr>
          <a:xfrm>
            <a:off x="4331804" y="560440"/>
            <a:ext cx="22322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Benefits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521616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TextBox 1048583"/>
          <p:cNvSpPr txBox="1"/>
          <p:nvPr/>
        </p:nvSpPr>
        <p:spPr>
          <a:xfrm>
            <a:off x="3477725" y="2754629"/>
            <a:ext cx="5236551" cy="267765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8400" b="1" u="sng" dirty="0">
                <a:solidFill>
                  <a:srgbClr val="FF0000"/>
                </a:solidFill>
              </a:rPr>
              <a:t>Thank</a:t>
            </a:r>
            <a:r>
              <a:rPr lang="en-US" sz="8400" b="1" u="sng" dirty="0">
                <a:solidFill>
                  <a:srgbClr val="002060"/>
                </a:solidFill>
              </a:rPr>
              <a:t> You </a:t>
            </a:r>
            <a:endParaRPr lang="en-GB" sz="8400" b="1" u="sng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>
          <a:xfrm>
            <a:off x="1981200" y="404664"/>
            <a:ext cx="8229600" cy="1143000"/>
          </a:xfrm>
        </p:spPr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dirty="0">
              <a:solidFill>
                <a:srgbClr val="FE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02" name="TextBox 2"/>
          <p:cNvSpPr txBox="1"/>
          <p:nvPr/>
        </p:nvSpPr>
        <p:spPr>
          <a:xfrm>
            <a:off x="1559496" y="1412776"/>
            <a:ext cx="771530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An Online Food Ordering Android App consisting of the following features :</a:t>
            </a:r>
          </a:p>
          <a:p>
            <a:endParaRPr lang="en-US" sz="2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Navigation Drawer - with the app logo and user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name on top and menu options to open the 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following pages: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a. Home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b. User Profile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c. Favorite Restaurants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d. Order History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e. Frequently Asked Questions(FAQs)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f. Log 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Continued...</a:t>
            </a:r>
            <a:endParaRPr lang="en-US" dirty="0">
              <a:solidFill>
                <a:srgbClr val="FE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04" name="TextBox 5"/>
          <p:cNvSpPr txBox="1"/>
          <p:nvPr/>
        </p:nvSpPr>
        <p:spPr>
          <a:xfrm>
            <a:off x="2238348" y="1571613"/>
            <a:ext cx="7643866" cy="451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Login / </a:t>
            </a:r>
            <a:r>
              <a:rPr lang="en-IN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SignUp</a:t>
            </a: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– user has to login / </a:t>
            </a:r>
            <a:r>
              <a:rPr lang="en-IN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SignUp</a:t>
            </a: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to the </a:t>
            </a:r>
          </a:p>
          <a:p>
            <a:pPr>
              <a:spcAft>
                <a:spcPts val="115"/>
              </a:spcAft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app before ordering food.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Home Page – contains list of restaurants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Menu – contains list of dishes for the particular </a:t>
            </a:r>
          </a:p>
          <a:p>
            <a:pPr>
              <a:spcAft>
                <a:spcPts val="115"/>
              </a:spcAft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restaurant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Favourite Screen – shows favourite restaurant list 	</a:t>
            </a:r>
          </a:p>
          <a:p>
            <a:pPr>
              <a:spcAft>
                <a:spcPts val="115"/>
              </a:spcAft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and can be edited by user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Welcome page - which displays the logo and name </a:t>
            </a:r>
          </a:p>
          <a:p>
            <a:pPr>
              <a:spcAft>
                <a:spcPts val="115"/>
              </a:spcAft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of the app</a:t>
            </a:r>
            <a:endParaRPr lang="en-IN" sz="2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sz="2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Continued...</a:t>
            </a:r>
            <a:endParaRPr lang="en-US" dirty="0">
              <a:solidFill>
                <a:srgbClr val="FE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06" name="TextBox 2"/>
          <p:cNvSpPr txBox="1"/>
          <p:nvPr/>
        </p:nvSpPr>
        <p:spPr>
          <a:xfrm>
            <a:off x="2024034" y="1571612"/>
            <a:ext cx="8143932" cy="4034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Order History -  shows the user’s previous orders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My Profile Tab - shows the details of user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Forgot Password - from here user can reset his</a:t>
            </a:r>
          </a:p>
          <a:p>
            <a:pPr>
              <a:spcAft>
                <a:spcPts val="115"/>
              </a:spcAft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password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FAQ - from here the user can find useful information of the app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Cart - which display the lists of items added to cart</a:t>
            </a:r>
          </a:p>
          <a:p>
            <a:pPr>
              <a:spcAft>
                <a:spcPts val="115"/>
              </a:spcAft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 and the total amount to be paid</a:t>
            </a:r>
          </a:p>
          <a:p>
            <a:pPr>
              <a:spcAft>
                <a:spcPts val="115"/>
              </a:spcAft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Sort – user can sort menu </a:t>
            </a:r>
            <a:r>
              <a:rPr lang="en-IN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menu</a:t>
            </a: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according to cost</a:t>
            </a:r>
            <a:endParaRPr lang="en-US" sz="2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1FE095-77E1-4076-AECA-FA6529515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16" t="17452" r="17187" b="6950"/>
          <a:stretch/>
        </p:blipFill>
        <p:spPr>
          <a:xfrm>
            <a:off x="1631503" y="908720"/>
            <a:ext cx="8711431" cy="5545856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04859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Technology/Tools Used</a:t>
            </a:r>
            <a:endParaRPr lang="en-US" dirty="0">
              <a:solidFill>
                <a:srgbClr val="FE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593" name="TextBox 2"/>
          <p:cNvSpPr txBox="1"/>
          <p:nvPr/>
        </p:nvSpPr>
        <p:spPr>
          <a:xfrm>
            <a:off x="903702" y="2132856"/>
            <a:ext cx="81439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Android Studio 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Kotlin</a:t>
            </a: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XML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JSON</a:t>
            </a: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Dependency</a:t>
            </a:r>
            <a:endParaRPr lang="en-US" dirty="0">
              <a:solidFill>
                <a:srgbClr val="FE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591" name="TextBox 2"/>
          <p:cNvSpPr txBox="1"/>
          <p:nvPr/>
        </p:nvSpPr>
        <p:spPr>
          <a:xfrm>
            <a:off x="2238348" y="1643051"/>
            <a:ext cx="7715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Server Availability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Internet </a:t>
            </a:r>
            <a:endParaRPr lang="en-US" sz="2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8ED3C-5F8F-4C6E-856E-73A371ADF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9160"/>
          </a:xfrm>
        </p:spPr>
        <p:txBody>
          <a:bodyPr/>
          <a:lstStyle/>
          <a:p>
            <a:r>
              <a:rPr lang="en-IN" sz="3200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Concepts</a:t>
            </a:r>
            <a:r>
              <a:rPr lang="en-IN" dirty="0">
                <a:solidFill>
                  <a:srgbClr val="FE0000"/>
                </a:solidFill>
                <a:latin typeface="Times New Roman" pitchFamily="18" charset="0"/>
                <a:cs typeface="Times New Roman" pitchFamily="18" charset="0"/>
              </a:rPr>
              <a:t> Used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6FC3E-F889-4DCC-8D1F-F0331687A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9496" y="1772817"/>
            <a:ext cx="8803042" cy="4475583"/>
          </a:xfrm>
        </p:spPr>
        <p:txBody>
          <a:bodyPr>
            <a:noAutofit/>
          </a:bodyPr>
          <a:lstStyle/>
          <a:p>
            <a:pPr marL="457200" algn="just">
              <a:spcAft>
                <a:spcPts val="1000"/>
              </a:spcAft>
            </a:pPr>
            <a:r>
              <a:rPr lang="en-IN" dirty="0"/>
              <a:t>   Working with Navigation View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Understanding Fragments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Recycler with Data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Connecting to the Internet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Requests and Threads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Fetching Data using GET Request</a:t>
            </a:r>
          </a:p>
          <a:p>
            <a:pPr marL="457200" algn="just">
              <a:spcAft>
                <a:spcPts val="1000"/>
              </a:spcAft>
            </a:pPr>
            <a:r>
              <a:rPr lang="en-IN" dirty="0"/>
              <a:t>   Fetching Data using POST Request</a:t>
            </a:r>
          </a:p>
          <a:p>
            <a:pPr marL="457200" algn="just">
              <a:spcAft>
                <a:spcPts val="1000"/>
              </a:spcAft>
            </a:pPr>
            <a:r>
              <a:rPr lang="en-IN"/>
              <a:t>   Databases</a:t>
            </a:r>
            <a:endParaRPr lang="en-IN" dirty="0"/>
          </a:p>
          <a:p>
            <a:pPr marL="457200" algn="just">
              <a:spcAft>
                <a:spcPts val="1000"/>
              </a:spcAft>
            </a:pPr>
            <a:r>
              <a:rPr lang="en-IN" dirty="0"/>
              <a:t>   ROOM: Make Room for it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7808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50E2D1-2401-425D-8515-2A7B099E16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92" t="476" r="12605" b="-476"/>
          <a:stretch/>
        </p:blipFill>
        <p:spPr>
          <a:xfrm>
            <a:off x="1343472" y="0"/>
            <a:ext cx="10848528" cy="69573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FA4DA4D-7452-4B07-AAB5-2D10CBD52E57}"/>
              </a:ext>
            </a:extLst>
          </p:cNvPr>
          <p:cNvSpPr/>
          <p:nvPr/>
        </p:nvSpPr>
        <p:spPr>
          <a:xfrm>
            <a:off x="3575720" y="188640"/>
            <a:ext cx="2952328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4449F0-E9DD-47DE-A6C3-97AF1E90ABF1}"/>
              </a:ext>
            </a:extLst>
          </p:cNvPr>
          <p:cNvSpPr txBox="1"/>
          <p:nvPr/>
        </p:nvSpPr>
        <p:spPr>
          <a:xfrm>
            <a:off x="911424" y="550503"/>
            <a:ext cx="6101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b="1" dirty="0">
                <a:solidFill>
                  <a:srgbClr val="FE0000"/>
                </a:solidFill>
                <a:ea typeface="Segoe UI Black" panose="020B0A02040204020203" pitchFamily="34" charset="0"/>
                <a:cs typeface="Times New Roman" pitchFamily="18" charset="0"/>
              </a:rPr>
              <a:t>Overview of the App:</a:t>
            </a:r>
          </a:p>
        </p:txBody>
      </p:sp>
    </p:spTree>
    <p:extLst>
      <p:ext uri="{BB962C8B-B14F-4D97-AF65-F5344CB8AC3E}">
        <p14:creationId xmlns:p14="http://schemas.microsoft.com/office/powerpoint/2010/main" val="1462274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412</TotalTime>
  <Words>578</Words>
  <Application>Microsoft Office PowerPoint</Application>
  <PresentationFormat>Widescreen</PresentationFormat>
  <Paragraphs>96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Liberation Serif</vt:lpstr>
      <vt:lpstr>Poppins</vt:lpstr>
      <vt:lpstr>Times New Roman</vt:lpstr>
      <vt:lpstr>Trebuchet MS</vt:lpstr>
      <vt:lpstr>Wingdings 3</vt:lpstr>
      <vt:lpstr>Facet</vt:lpstr>
      <vt:lpstr>FoodRunner </vt:lpstr>
      <vt:lpstr>About</vt:lpstr>
      <vt:lpstr>Introduction</vt:lpstr>
      <vt:lpstr>Continued...</vt:lpstr>
      <vt:lpstr>Continued...</vt:lpstr>
      <vt:lpstr>Technology/Tools Used</vt:lpstr>
      <vt:lpstr>Dependency</vt:lpstr>
      <vt:lpstr>Concepts Used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FoodRunner</dc:title>
  <dc:creator>Windows User</dc:creator>
  <cp:lastModifiedBy>arpit goel</cp:lastModifiedBy>
  <cp:revision>23</cp:revision>
  <dcterms:created xsi:type="dcterms:W3CDTF">2020-05-21T10:48:52Z</dcterms:created>
  <dcterms:modified xsi:type="dcterms:W3CDTF">2021-01-07T05:25:30Z</dcterms:modified>
</cp:coreProperties>
</file>